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9" r:id="rId2"/>
    <p:sldId id="281" r:id="rId3"/>
    <p:sldId id="341" r:id="rId4"/>
    <p:sldId id="339" r:id="rId5"/>
    <p:sldId id="340" r:id="rId6"/>
    <p:sldId id="342" r:id="rId7"/>
    <p:sldId id="349" r:id="rId8"/>
    <p:sldId id="350" r:id="rId9"/>
    <p:sldId id="351" r:id="rId10"/>
    <p:sldId id="352" r:id="rId11"/>
    <p:sldId id="364" r:id="rId12"/>
    <p:sldId id="344" r:id="rId13"/>
    <p:sldId id="348" r:id="rId14"/>
    <p:sldId id="347" r:id="rId15"/>
    <p:sldId id="354" r:id="rId16"/>
    <p:sldId id="357" r:id="rId17"/>
    <p:sldId id="343" r:id="rId18"/>
    <p:sldId id="360" r:id="rId19"/>
    <p:sldId id="362" r:id="rId20"/>
    <p:sldId id="361" r:id="rId21"/>
    <p:sldId id="355" r:id="rId22"/>
    <p:sldId id="345" r:id="rId23"/>
    <p:sldId id="3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0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18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-csex0647.html" TargetMode="External"/><Relationship Id="rId3" Type="http://schemas.openxmlformats.org/officeDocument/2006/relationships/hyperlink" Target="https://piazza.com/class/j6dmfs52c6d5o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92420" y="3429000"/>
            <a:ext cx="535915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E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4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0647/60647</a:t>
            </a:r>
            <a:endParaRPr lang="zh-CN" altLang="en-US" sz="54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Data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Science</a:t>
            </a:r>
            <a:endParaRPr lang="en-US" sz="5400" b="1" dirty="0" smtClean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10050" y="1695450"/>
            <a:ext cx="1466850" cy="173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Looking up a record in a </a:t>
            </a:r>
            <a:r>
              <a:rPr lang="en-US" sz="2800" dirty="0" smtClean="0"/>
              <a:t>database.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 smtClean="0"/>
              <a:t>		</a:t>
            </a:r>
            <a:r>
              <a:rPr lang="en-US" sz="2400" dirty="0" smtClean="0"/>
              <a:t>No </a:t>
            </a:r>
            <a:r>
              <a:rPr lang="en-US" sz="2400" dirty="0"/>
              <a:t>pattern is revealed by this lookup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Noting that some last names occur in certain geographical areas.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Searching for a term on Google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This </a:t>
            </a:r>
            <a:r>
              <a:rPr lang="en-US" sz="2400" dirty="0"/>
              <a:t>is simply a “match” or “non-match</a:t>
            </a:r>
            <a:r>
              <a:rPr lang="en-US" sz="2400" dirty="0" smtClean="0"/>
              <a:t>”.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Taking all query results from Google and discovering that they can be grouped or categorized.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Testing a two-sample hypothesis in a clinical trial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The </a:t>
            </a:r>
            <a:r>
              <a:rPr lang="en-US" sz="2400" dirty="0"/>
              <a:t>dataset is often not large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When 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popular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hobby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among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us.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ask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“research”,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what’s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step?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4385" y="2857554"/>
            <a:ext cx="52629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Datasets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Informal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(Task)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Task-Relevant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Notations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etc.)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 smtClean="0"/>
              <a:t>Datasets: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Walmart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Application</a:t>
            </a:r>
            <a:r>
              <a:rPr lang="zh-CN" altLang="en-US" b="1" dirty="0"/>
              <a:t> </a:t>
            </a:r>
            <a:r>
              <a:rPr lang="en-US" altLang="zh-CN" b="1" dirty="0" smtClean="0"/>
              <a:t>Problems: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Cleaning: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Incomplete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Integration:</a:t>
            </a:r>
            <a:r>
              <a:rPr lang="zh-CN" altLang="en-US" b="1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(markets)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Informal</a:t>
            </a:r>
            <a:r>
              <a:rPr lang="zh-CN" altLang="en-US" b="1" dirty="0" smtClean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(Task)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purchased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together?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Task-Relevant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Selection:</a:t>
            </a:r>
            <a:r>
              <a:rPr lang="zh-CN" altLang="en-US" b="1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Formal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i="1" dirty="0"/>
              <a:t>T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{T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⊆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associations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X</a:t>
            </a:r>
            <a:r>
              <a:rPr lang="en-US" altLang="zh-CN" baseline="-25000" dirty="0" err="1" smtClean="0">
                <a:sym typeface="Wingdings"/>
              </a:rPr>
              <a:t>k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that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have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high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support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confidence</a:t>
            </a:r>
            <a:r>
              <a:rPr lang="en-US" altLang="zh-CN" dirty="0" smtClean="0">
                <a:sym typeface="Wingdings"/>
              </a:rPr>
              <a:t>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Notations: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itemset</a:t>
            </a:r>
            <a:r>
              <a:rPr lang="en-US" altLang="zh-CN" dirty="0" smtClean="0"/>
              <a:t>/transaction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endParaRPr lang="zh-CN" altLang="en-US" baseline="-25000" dirty="0" smtClean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/>
              <a:t>Mining:</a:t>
            </a:r>
            <a:r>
              <a:rPr lang="zh-CN" altLang="en-US" b="1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Knowledge</a:t>
            </a:r>
            <a:r>
              <a:rPr lang="zh-CN" altLang="en-US" b="1" dirty="0"/>
              <a:t> </a:t>
            </a:r>
            <a:r>
              <a:rPr lang="en-US" altLang="zh-CN" b="1" dirty="0"/>
              <a:t>(patterns,</a:t>
            </a:r>
            <a:r>
              <a:rPr lang="zh-CN" altLang="en-US" b="1" dirty="0"/>
              <a:t> </a:t>
            </a:r>
            <a:r>
              <a:rPr lang="en-US" altLang="zh-CN" b="1" dirty="0"/>
              <a:t>etc</a:t>
            </a:r>
            <a:r>
              <a:rPr lang="en-US" altLang="zh-CN" b="1" dirty="0" smtClean="0"/>
              <a:t>.):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 smtClean="0"/>
              <a:t>evaluation: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Sales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7567" y="3380847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time?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difficult?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engineering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“A computer program is said to </a:t>
            </a:r>
            <a:r>
              <a:rPr lang="en-US" sz="2800" i="1" dirty="0">
                <a:solidFill>
                  <a:srgbClr val="C00000"/>
                </a:solidFill>
              </a:rPr>
              <a:t>learn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from experience, E, with respect to some class of tasks, T, and performance measure, P, if its performance at tasks in T, as measured by P, improves with experience, E.” 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Learning </a:t>
            </a:r>
          </a:p>
          <a:p>
            <a:r>
              <a:rPr lang="en-US" sz="2800" dirty="0" smtClean="0"/>
              <a:t>“</a:t>
            </a:r>
            <a:r>
              <a:rPr lang="en-US" sz="2800" i="1" dirty="0">
                <a:solidFill>
                  <a:srgbClr val="C00000"/>
                </a:solidFill>
              </a:rPr>
              <a:t>Machine learning </a:t>
            </a:r>
            <a:r>
              <a:rPr lang="en-US" sz="2800" dirty="0"/>
              <a:t>algorithms have proven to be of great practical value in a variety of application domains. They are especially useful in </a:t>
            </a:r>
            <a:r>
              <a:rPr lang="en-US" sz="2800" i="1" dirty="0">
                <a:solidFill>
                  <a:srgbClr val="C00000"/>
                </a:solidFill>
              </a:rPr>
              <a:t>data mining problems</a:t>
            </a:r>
            <a:r>
              <a:rPr lang="en-US" sz="2800" dirty="0" smtClean="0"/>
              <a:t>...”</a:t>
            </a:r>
            <a:r>
              <a:rPr lang="en-US" altLang="zh-CN" sz="2800" dirty="0"/>
              <a:t> —</a:t>
            </a:r>
            <a:r>
              <a:rPr lang="zh-CN" altLang="en-US" sz="2800" dirty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</a:t>
            </a:r>
            <a:r>
              <a:rPr lang="en-US" sz="2800" i="1" dirty="0" smtClean="0"/>
              <a:t>Learning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Generalization</a:t>
            </a:r>
          </a:p>
          <a:p>
            <a:r>
              <a:rPr lang="en-US" altLang="zh-CN" sz="2400" dirty="0" smtClean="0"/>
              <a:t>Visualization</a:t>
            </a:r>
            <a:endParaRPr lang="zh-CN" altLang="en-US" sz="2400" dirty="0"/>
          </a:p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Classification</a:t>
            </a:r>
            <a:endParaRPr lang="en-US" altLang="zh-CN" sz="2400" dirty="0"/>
          </a:p>
          <a:p>
            <a:r>
              <a:rPr lang="en-US" altLang="zh-CN" sz="2400" dirty="0"/>
              <a:t>C</a:t>
            </a:r>
            <a:r>
              <a:rPr lang="en-US" altLang="zh-CN" sz="2400" dirty="0" smtClean="0"/>
              <a:t>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Outlier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3" y="4959413"/>
            <a:ext cx="1936202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566" y="4207281"/>
            <a:ext cx="4197894" cy="2331631"/>
          </a:xfrm>
          <a:prstGeom prst="rect">
            <a:avLst/>
          </a:prstGeom>
        </p:spPr>
      </p:pic>
      <p:pic>
        <p:nvPicPr>
          <p:cNvPr id="7" name="correlation plo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9404" y="2974932"/>
            <a:ext cx="5486401" cy="186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5639" t="5639" r="5639" b="5639"/>
          <a:stretch>
            <a:fillRect/>
          </a:stretch>
        </p:blipFill>
        <p:spPr>
          <a:xfrm>
            <a:off x="4444881" y="4959413"/>
            <a:ext cx="2385301" cy="1788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40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data cleaning, data integration, data reduction, dimension reduction</a:t>
            </a:r>
          </a:p>
          <a:p>
            <a:r>
              <a:rPr lang="en-US" dirty="0" smtClean="0"/>
              <a:t>Can describe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OLAP,</a:t>
            </a:r>
            <a:r>
              <a:rPr lang="zh-CN" altLang="en-US" dirty="0" smtClean="0"/>
              <a:t> </a:t>
            </a:r>
            <a:r>
              <a:rPr lang="en-US" dirty="0" smtClean="0"/>
              <a:t>data cube concepts and technology that work on multi-dimensional data</a:t>
            </a:r>
            <a:r>
              <a:rPr lang="en-US" altLang="zh-CN" dirty="0" smtClean="0"/>
              <a:t>sets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evaluate results 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14917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Evaluation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visualization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Ensembles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SVMs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cleaning and data integration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Neural</a:t>
                      </a:r>
                      <a:r>
                        <a:rPr lang="en-US" baseline="0" dirty="0" smtClean="0"/>
                        <a:t> networks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reduction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en-US" dirty="0" smtClean="0"/>
                        <a:t> dimension reduction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Concepts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</a:t>
                      </a:r>
                      <a:r>
                        <a:rPr lang="en-US" baseline="0" dirty="0" smtClean="0"/>
                        <a:t> Concepts and operations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Partitioning methods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 </a:t>
                      </a:r>
                      <a:r>
                        <a:rPr lang="en-US" baseline="0" dirty="0" smtClean="0"/>
                        <a:t>Data warehouse and OLAP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Kernel-based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mining: </a:t>
                      </a:r>
                      <a:r>
                        <a:rPr lang="en-US" dirty="0" err="1" smtClean="0"/>
                        <a:t>Apriori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Density-based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FP-Growth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Evaluation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</a:t>
                      </a:r>
                      <a:r>
                        <a:rPr lang="en-US" dirty="0" smtClean="0"/>
                        <a:t>Evaluation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mining: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Beyond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Decision tree induction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4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Five Written Assignments and One Project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48786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processing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4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Uniform grading policy for undergraduates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Individual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HWs: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= </a:t>
            </a:r>
            <a:r>
              <a:rPr lang="en-US" altLang="zh-CN" sz="2800" dirty="0" smtClean="0"/>
              <a:t>5</a:t>
            </a:r>
            <a:r>
              <a:rPr lang="en-US" sz="2800" dirty="0" smtClean="0"/>
              <a:t>% * 5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Individual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pr</a:t>
            </a:r>
            <a:r>
              <a:rPr lang="en-US" sz="2800" b="1" dirty="0" smtClean="0">
                <a:solidFill>
                  <a:srgbClr val="FF0000"/>
                </a:solidFill>
              </a:rPr>
              <a:t>oject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(Graduates are graded separately</a:t>
            </a:r>
            <a:r>
              <a:rPr lang="en-US" altLang="zh-CN" sz="2800" dirty="0" smtClean="0"/>
              <a:t>)</a:t>
            </a:r>
            <a:endParaRPr lang="en-US" sz="2800" dirty="0" smtClean="0"/>
          </a:p>
          <a:p>
            <a:pPr lvl="1"/>
            <a:r>
              <a:rPr lang="en-US" sz="2600" dirty="0" smtClean="0"/>
              <a:t>“Data science research bot”</a:t>
            </a:r>
            <a:endParaRPr lang="zh-CN" altLang="en-US" sz="2600" dirty="0"/>
          </a:p>
          <a:p>
            <a:pPr lvl="1"/>
            <a:r>
              <a:rPr lang="en-US" sz="2600" dirty="0" smtClean="0"/>
              <a:t>Fed with </a:t>
            </a:r>
            <a:r>
              <a:rPr lang="en-US" sz="2600" i="1" dirty="0" smtClean="0">
                <a:solidFill>
                  <a:srgbClr val="C00000"/>
                </a:solidFill>
              </a:rPr>
              <a:t>thousands</a:t>
            </a:r>
            <a:r>
              <a:rPr lang="en-US" sz="2600" i="1" dirty="0" smtClean="0"/>
              <a:t> </a:t>
            </a:r>
            <a:r>
              <a:rPr lang="en-US" sz="2600" dirty="0" smtClean="0"/>
              <a:t>of data science publications</a:t>
            </a:r>
          </a:p>
          <a:p>
            <a:pPr lvl="1"/>
            <a:r>
              <a:rPr lang="en-US" altLang="zh-CN" sz="2600" dirty="0" smtClean="0"/>
              <a:t>QA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with</a:t>
            </a:r>
            <a:r>
              <a:rPr lang="zh-CN" altLang="en-US" sz="2600" dirty="0" smtClean="0"/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discovered</a:t>
            </a:r>
            <a:r>
              <a:rPr lang="zh-CN" altLang="en-US" sz="26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k</a:t>
            </a:r>
            <a:r>
              <a:rPr lang="en-US" sz="2600" i="1" dirty="0" smtClean="0">
                <a:solidFill>
                  <a:srgbClr val="C00000"/>
                </a:solidFill>
              </a:rPr>
              <a:t>nowledge</a:t>
            </a:r>
            <a:r>
              <a:rPr lang="en-US" sz="2600" dirty="0" smtClean="0"/>
              <a:t>: Help data scientists on their research</a:t>
            </a:r>
            <a:endParaRPr lang="zh-CN" altLang="en-US" sz="2600" dirty="0" smtClean="0"/>
          </a:p>
          <a:p>
            <a:pPr lvl="1"/>
            <a:r>
              <a:rPr lang="en-US" altLang="zh-CN" sz="2600" dirty="0" smtClean="0"/>
              <a:t>Techs</a:t>
            </a:r>
            <a:endParaRPr lang="en-US" sz="2600" dirty="0" smtClean="0"/>
          </a:p>
          <a:p>
            <a:pPr lvl="2"/>
            <a:r>
              <a:rPr lang="en-US" altLang="zh-CN" sz="2300" dirty="0" smtClean="0"/>
              <a:t>Data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cube: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Paper/expert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recommendation</a:t>
            </a:r>
            <a:endParaRPr lang="zh-CN" altLang="en-US" sz="2300" dirty="0" smtClean="0"/>
          </a:p>
          <a:p>
            <a:pPr lvl="2"/>
            <a:r>
              <a:rPr lang="en-US" altLang="zh-CN" sz="2300" dirty="0"/>
              <a:t>F</a:t>
            </a:r>
            <a:r>
              <a:rPr lang="en-US" altLang="zh-CN" sz="2300" dirty="0" smtClean="0"/>
              <a:t>requent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pattern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mining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Entity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recognition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typing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($Problem,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$Method,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$Dataset,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$Metric,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$Digit</a:t>
            </a:r>
            <a:r>
              <a:rPr lang="mr-IN" altLang="zh-CN" sz="2300" dirty="0" smtClean="0"/>
              <a:t>…</a:t>
            </a:r>
            <a:r>
              <a:rPr lang="en-US" altLang="zh-CN" sz="2300" dirty="0" smtClean="0"/>
              <a:t>)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Clustering: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clustering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Evaluations</a:t>
            </a:r>
            <a:endParaRPr lang="zh-CN" altLang="en-US" sz="2300" dirty="0" smtClean="0"/>
          </a:p>
          <a:p>
            <a:pPr lvl="2"/>
            <a:r>
              <a:rPr lang="zh-CN" altLang="en-US" sz="2300" dirty="0" smtClean="0"/>
              <a:t>*</a:t>
            </a:r>
            <a:r>
              <a:rPr lang="en-US" altLang="zh-CN" sz="2300" dirty="0" smtClean="0"/>
              <a:t>Inference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</a:t>
            </a:r>
            <a:r>
              <a:rPr lang="en-US" altLang="zh-CN" sz="2300" dirty="0" smtClean="0"/>
              <a:t>rediction</a:t>
            </a:r>
            <a:endParaRPr lang="zh-CN" altLang="en-US" sz="2300" dirty="0" smtClean="0"/>
          </a:p>
          <a:p>
            <a:pPr lvl="1"/>
            <a:r>
              <a:rPr lang="en-US" altLang="zh-CN" sz="2600" dirty="0" smtClean="0"/>
              <a:t>Monitored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HWs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(cube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stat.,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ten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most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freq.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patterns,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etc.);</a:t>
            </a:r>
            <a:r>
              <a:rPr lang="zh-CN" altLang="en-US" sz="2600" dirty="0" smtClean="0"/>
              <a:t> </a:t>
            </a:r>
            <a:r>
              <a:rPr lang="en-US" altLang="zh-CN" sz="2600" dirty="0"/>
              <a:t>v</a:t>
            </a:r>
            <a:r>
              <a:rPr lang="en-US" altLang="zh-CN" sz="2600" dirty="0" smtClean="0"/>
              <a:t>olunteer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to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present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classmates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instructor;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others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the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instructor</a:t>
            </a:r>
            <a:endParaRPr lang="en-US" sz="2600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Mid-term: 20%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Final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30%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 quiz.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Jiawei</a:t>
            </a:r>
            <a:r>
              <a:rPr lang="en-US" sz="2400" dirty="0" smtClean="0"/>
              <a:t> </a:t>
            </a:r>
            <a:r>
              <a:rPr lang="en-US" sz="2400" dirty="0"/>
              <a:t>Han, </a:t>
            </a:r>
            <a:r>
              <a:rPr lang="en-US" sz="2400" dirty="0" err="1"/>
              <a:t>Micheline</a:t>
            </a:r>
            <a:r>
              <a:rPr lang="en-US" sz="2400" dirty="0"/>
              <a:t> </a:t>
            </a:r>
            <a:r>
              <a:rPr lang="en-US" sz="2400" dirty="0" err="1"/>
              <a:t>Kamber</a:t>
            </a:r>
            <a:r>
              <a:rPr lang="en-US" sz="2400" dirty="0"/>
              <a:t> and Jian Pei, Data Mining: Concepts and Techniques (</a:t>
            </a:r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ed</a:t>
            </a:r>
            <a:r>
              <a:rPr lang="en-US" altLang="zh-CN" sz="2400" dirty="0" smtClean="0"/>
              <a:t>.</a:t>
            </a:r>
            <a:r>
              <a:rPr lang="en-US" sz="2400" dirty="0" smtClean="0"/>
              <a:t>), </a:t>
            </a:r>
            <a:r>
              <a:rPr lang="en-US" sz="2400" dirty="0"/>
              <a:t>Morgan Kaufmann, </a:t>
            </a:r>
            <a:r>
              <a:rPr lang="en-US" sz="2400" dirty="0" smtClean="0"/>
              <a:t>2011</a:t>
            </a:r>
            <a:endParaRPr lang="zh-CN" altLang="en-US" sz="2400" dirty="0" smtClean="0"/>
          </a:p>
          <a:p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cover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all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zh-CN" altLang="en-US" sz="2400" dirty="0" smtClean="0"/>
          </a:p>
          <a:p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provide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1695068"/>
            <a:ext cx="3550920" cy="43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Lecture: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2:00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(Tuesday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Thursday),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DeBartolo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140</a:t>
            </a:r>
            <a:endParaRPr lang="zh-CN" altLang="en-US" sz="2400" dirty="0" smtClean="0"/>
          </a:p>
          <a:p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Thursday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326C</a:t>
            </a:r>
            <a:endParaRPr lang="zh-CN" altLang="en-US" sz="2400" dirty="0" smtClean="0"/>
          </a:p>
          <a:p>
            <a:r>
              <a:rPr lang="en-US" altLang="zh-CN" sz="2400" dirty="0" smtClean="0"/>
              <a:t>Teaching Assistant: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 (qli8)</a:t>
            </a:r>
            <a:endParaRPr lang="zh-CN" altLang="en-US" sz="2400" dirty="0" smtClean="0"/>
          </a:p>
          <a:p>
            <a:r>
              <a:rPr lang="en-US" altLang="zh-CN" sz="2400" dirty="0" smtClean="0"/>
              <a:t>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3:30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mr-IN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4:30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Tuesday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Fitzpatrick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smtClean="0"/>
              <a:t>247A</a:t>
            </a:r>
            <a:endParaRPr lang="en-US" altLang="zh-CN" sz="2400" dirty="0" smtClean="0"/>
          </a:p>
          <a:p>
            <a:r>
              <a:rPr lang="en-US" altLang="zh-CN" sz="2400" dirty="0" smtClean="0"/>
              <a:t>Website (slides): </a:t>
            </a:r>
            <a:r>
              <a:rPr lang="en-US" altLang="zh-CN" sz="2400" dirty="0">
                <a:hlinkClick r:id="rId2"/>
              </a:rPr>
              <a:t>http://</a:t>
            </a:r>
            <a:r>
              <a:rPr lang="en-US" altLang="zh-CN" sz="2400" dirty="0" smtClean="0">
                <a:hlinkClick r:id="rId2"/>
              </a:rPr>
              <a:t>www.meng-jiang.com/teaching-csex0647.html</a:t>
            </a:r>
            <a:endParaRPr lang="en-US" altLang="zh-CN" sz="2400" dirty="0" smtClean="0"/>
          </a:p>
          <a:p>
            <a:r>
              <a:rPr lang="en-US" altLang="zh-CN" sz="2400" dirty="0" smtClean="0"/>
              <a:t>Forum: (Piazza) </a:t>
            </a: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piazza.com/class/j6dmfs52c6d5ov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Charu</a:t>
            </a:r>
            <a:r>
              <a:rPr lang="en-US" dirty="0"/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/>
              <a:t>J. Han, M. </a:t>
            </a:r>
            <a:r>
              <a:rPr lang="en-US" altLang="en-US" dirty="0" err="1"/>
              <a:t>Kamber</a:t>
            </a:r>
            <a:r>
              <a:rPr lang="en-US" altLang="en-US" dirty="0"/>
              <a:t>, and J. Pei, Data Mining: Concepts and Techniques. Morgan Kaufmann, 3</a:t>
            </a:r>
            <a:r>
              <a:rPr lang="en-US" altLang="en-US" baseline="30000" dirty="0"/>
              <a:t>rd</a:t>
            </a:r>
            <a:r>
              <a:rPr lang="en-US" altLang="en-US" dirty="0"/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/>
              <a:t>P.-N. Tan, M. Steinbach and V. Kumar, Introduction to Data Mining, Wiley, 2005 (2</a:t>
            </a:r>
            <a:r>
              <a:rPr lang="en-US" altLang="en-US" baseline="30000" dirty="0"/>
              <a:t>nd</a:t>
            </a:r>
            <a:r>
              <a:rPr lang="en-US" altLang="en-US" dirty="0"/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/>
              <a:t>Mohammed J. </a:t>
            </a:r>
            <a:r>
              <a:rPr lang="en-US" dirty="0" err="1"/>
              <a:t>Zaki</a:t>
            </a:r>
            <a:r>
              <a:rPr lang="en-US" dirty="0"/>
              <a:t> and Wagner </a:t>
            </a:r>
            <a:r>
              <a:rPr lang="en-US" dirty="0" err="1"/>
              <a:t>Meira</a:t>
            </a:r>
            <a:r>
              <a:rPr lang="en-US" dirty="0"/>
              <a:t> Jr., Data Mining and Analysis: Fundamental Concepts and Algorithms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" y="2908237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2851875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2" y="4647253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93" y="4304397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9351" y="254100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06340" y="327889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120" y="4647253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27280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39" y="5937774"/>
            <a:ext cx="1966722" cy="7255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48533" y="6229121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 </a:t>
            </a:r>
            <a:r>
              <a:rPr lang="en-US" altLang="zh-CN" smtClean="0"/>
              <a:t>do</a:t>
            </a:r>
            <a:r>
              <a:rPr lang="zh-CN" altLang="en-US" smtClean="0"/>
              <a:t> </a:t>
            </a:r>
            <a:r>
              <a:rPr lang="en-US" altLang="zh-CN" smtClean="0"/>
              <a:t>you</a:t>
            </a:r>
            <a:r>
              <a:rPr lang="zh-CN" altLang="en-US" smtClean="0"/>
              <a:t> </a:t>
            </a:r>
            <a:r>
              <a:rPr lang="en-US" altLang="zh-CN" smtClean="0"/>
              <a:t>take</a:t>
            </a:r>
            <a:r>
              <a:rPr lang="zh-CN" altLang="en-US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course?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basic</a:t>
            </a:r>
            <a:r>
              <a:rPr lang="zh-CN" alt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data </a:t>
            </a:r>
            <a:r>
              <a:rPr lang="en-US" sz="2800" dirty="0"/>
              <a:t>science </a:t>
            </a:r>
            <a:r>
              <a:rPr lang="en-US" altLang="zh-CN" sz="2800" dirty="0" smtClean="0"/>
              <a:t>concepts</a:t>
            </a:r>
            <a:endParaRPr lang="zh-CN" altLang="en-US" sz="2800" dirty="0"/>
          </a:p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b</a:t>
            </a:r>
            <a:r>
              <a:rPr lang="en-US" sz="2800" i="1" dirty="0">
                <a:solidFill>
                  <a:srgbClr val="C00000"/>
                </a:solidFill>
              </a:rPr>
              <a:t>asic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methods </a:t>
            </a:r>
            <a:r>
              <a:rPr lang="en-US" sz="2800" dirty="0"/>
              <a:t>for </a:t>
            </a:r>
            <a:r>
              <a:rPr lang="en-US" sz="2800" dirty="0" smtClean="0"/>
              <a:t>mining datasets</a:t>
            </a:r>
            <a:endParaRPr lang="zh-CN" altLang="en-US" sz="2800" dirty="0" smtClean="0"/>
          </a:p>
          <a:p>
            <a:r>
              <a:rPr lang="en-US" altLang="zh-CN" sz="2800" dirty="0" smtClean="0"/>
              <a:t>Prerequisites: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Python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structures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Algorithms</a:t>
            </a:r>
            <a:endParaRPr lang="zh-CN" altLang="en-US" sz="2400" dirty="0" smtClean="0"/>
          </a:p>
          <a:p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prerequisite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CSE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40625/60625: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Expect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first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tiny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/>
              <a:t>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scientist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Don’t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expect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State-of-the-art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machine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learning/AI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____________</a:t>
            </a:r>
            <a:endParaRPr lang="zh-CN" alt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4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All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skills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start-up</a:t>
            </a:r>
            <a:r>
              <a:rPr lang="zh-CN" altLang="en-US" sz="2400" dirty="0"/>
              <a:t> </a:t>
            </a:r>
            <a:r>
              <a:rPr lang="en-US" altLang="zh-CN" sz="2400" dirty="0"/>
              <a:t>idea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requires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endParaRPr lang="zh-CN" alt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Looking </a:t>
            </a:r>
            <a:r>
              <a:rPr lang="en-US" sz="2800" dirty="0"/>
              <a:t>up a record in a </a:t>
            </a:r>
            <a:r>
              <a:rPr lang="en-US" sz="2800" dirty="0" smtClean="0"/>
              <a:t>database.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Noting </a:t>
            </a:r>
            <a:r>
              <a:rPr lang="en-US" sz="2800" dirty="0"/>
              <a:t>that some last names occur in certain geographical areas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Searching </a:t>
            </a:r>
            <a:r>
              <a:rPr lang="en-US" sz="2800" dirty="0"/>
              <a:t>for a term on </a:t>
            </a:r>
            <a:r>
              <a:rPr lang="en-US" sz="2800" dirty="0" smtClean="0"/>
              <a:t>Google.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Taking </a:t>
            </a:r>
            <a:r>
              <a:rPr lang="en-US" sz="2800" dirty="0"/>
              <a:t>all query results from Google and discovering that they can be grouped or categorized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Testing </a:t>
            </a:r>
            <a:r>
              <a:rPr lang="en-US" sz="2800" dirty="0"/>
              <a:t>a two-sample hypothesis in a clinical </a:t>
            </a:r>
            <a:r>
              <a:rPr lang="en-US" sz="2800" dirty="0" smtClean="0"/>
              <a:t>trial.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When </a:t>
            </a:r>
            <a:r>
              <a:rPr lang="en-US" sz="2800" dirty="0"/>
              <a:t>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47551</TotalTime>
  <Words>1376</Words>
  <Application>Microsoft Macintosh PowerPoint</Application>
  <PresentationFormat>On-screen Show (4:3)</PresentationFormat>
  <Paragraphs>309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Corbel</vt:lpstr>
      <vt:lpstr>Mangal</vt:lpstr>
      <vt:lpstr>Wingdings</vt:lpstr>
      <vt:lpstr>华文楷体</vt:lpstr>
      <vt:lpstr>宋体</vt:lpstr>
      <vt:lpstr>Office Theme</vt:lpstr>
      <vt:lpstr>PowerPoint Presentation</vt:lpstr>
      <vt:lpstr>Chapter 1. Introduction</vt:lpstr>
      <vt:lpstr>The Instructor</vt:lpstr>
      <vt:lpstr>Why do you take the course?</vt:lpstr>
      <vt:lpstr>General Learning Goals</vt:lpstr>
      <vt:lpstr>Expect and Not Expect</vt:lpstr>
      <vt:lpstr>What is Data Science?</vt:lpstr>
      <vt:lpstr>Our Definition of the Course</vt:lpstr>
      <vt:lpstr>What is/isn’t Data Science?</vt:lpstr>
      <vt:lpstr>What is/isn’t Data Science?</vt:lpstr>
      <vt:lpstr>Is This Data Science?</vt:lpstr>
      <vt:lpstr>Data Science Research</vt:lpstr>
      <vt:lpstr>Example</vt:lpstr>
      <vt:lpstr>Data Science Research</vt:lpstr>
      <vt:lpstr>Machine Learning</vt:lpstr>
      <vt:lpstr>Data Science Functionalities</vt:lpstr>
      <vt:lpstr>Concrete Learning Goals</vt:lpstr>
      <vt:lpstr>Syllabus and Schedule</vt:lpstr>
      <vt:lpstr>Five Written Assignments and One Project</vt:lpstr>
      <vt:lpstr>Grading</vt:lpstr>
      <vt:lpstr>Textbook</vt:lpstr>
      <vt:lpstr>Time and Location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2061</cp:revision>
  <cp:lastPrinted>2017-01-15T22:23:57Z</cp:lastPrinted>
  <dcterms:created xsi:type="dcterms:W3CDTF">2015-05-16T14:51:23Z</dcterms:created>
  <dcterms:modified xsi:type="dcterms:W3CDTF">2017-08-18T14:01:23Z</dcterms:modified>
</cp:coreProperties>
</file>